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iq/url?sa=i&amp;rct=j&amp;q=&amp;esrc=s&amp;source=images&amp;cd=&amp;cad=rja&amp;uact=8&amp;ved=2ahUKEwjh-KGE4_3ZAhVRr6QKHRnTAR0QjRx6BAgAEAU&amp;url=http://ribosomesrule.blogspot.com/2015/10/ribosomes.html&amp;psig=AOvVaw2Js-dpx4nI0oKt1yx1-LCd&amp;ust=152173385326477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iq/url?sa=i&amp;rct=j&amp;q=&amp;esrc=s&amp;source=images&amp;cd=&amp;cad=rja&amp;uact=8&amp;ved=2ahUKEwiXod6r4P3ZAhXLaFAKHfXWCpkQjRx6BAgAEAU&amp;url=http://modernmolbio.blogspot.com/2014/09/nucleic-acids-part-of-central-dogma.html&amp;psig=AOvVaw1V0xRDvsGJlPucWD4Xwh7k&amp;ust=152173324417214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iq/url?sa=i&amp;rct=j&amp;q=&amp;esrc=s&amp;source=images&amp;cd=&amp;cad=rja&amp;uact=8&amp;ved=2ahUKEwjjqtOP4f3ZAhUSJVAKHU3fD34QjRx6BAgAEAU&amp;url=https://www.news-medical.net/life-sciences/START-and-STOP-Codons.aspx&amp;psig=AOvVaw0TQFj2YR8XTFylzq6ZzJVL&amp;ust=152173345959704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143000"/>
          </a:xfrm>
        </p:spPr>
        <p:txBody>
          <a:bodyPr>
            <a:noAutofit/>
          </a:bodyPr>
          <a:lstStyle/>
          <a:p>
            <a:pPr algn="ctr" rtl="0"/>
            <a:r>
              <a:rPr lang="en-US" sz="5400" b="1" dirty="0" smtClean="0">
                <a:latin typeface="Agency FB" pitchFamily="34" charset="0"/>
              </a:rPr>
              <a:t>Central Dogma</a:t>
            </a:r>
            <a:endParaRPr lang="en-US" sz="5400" b="1" dirty="0">
              <a:latin typeface="Agency FB" pitchFamily="34" charset="0"/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sp>
        <p:nvSpPr>
          <p:cNvPr id="7" name="Subtitle 2"/>
          <p:cNvSpPr>
            <a:spLocks noGrp="1"/>
          </p:cNvSpPr>
          <p:nvPr/>
        </p:nvSpPr>
        <p:spPr>
          <a:xfrm>
            <a:off x="1295400" y="3276600"/>
            <a:ext cx="6934200" cy="2971800"/>
          </a:xfrm>
          <a:prstGeom prst="rect">
            <a:avLst/>
          </a:prstGeom>
        </p:spPr>
        <p:txBody>
          <a:bodyPr vert="horz" lIns="45720" rIns="45720">
            <a:normAutofit fontScale="92500" lnSpcReduction="10000"/>
          </a:bodyPr>
          <a:lstStyle>
            <a:lvl1pPr marL="0" marR="64008" indent="0" algn="r" rtl="1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1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1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Prepared by </a:t>
            </a:r>
          </a:p>
          <a:p>
            <a:pPr algn="ctr"/>
            <a:endParaRPr lang="ar-IQ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Dr. </a:t>
            </a:r>
            <a:r>
              <a:rPr lang="en-US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Rawa</a:t>
            </a:r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Abdul </a:t>
            </a:r>
            <a:r>
              <a:rPr lang="en-US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Redha</a:t>
            </a:r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Aziz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Ph.D</a:t>
            </a:r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Antibiotics/ Molecular biology</a:t>
            </a:r>
            <a:endParaRPr lang="ar-IQ" b="1" dirty="0" smtClean="0">
              <a:solidFill>
                <a:schemeClr val="tx1"/>
              </a:solidFill>
              <a:latin typeface="AngsanaUPC" pitchFamily="18" charset="-34"/>
            </a:endParaRPr>
          </a:p>
          <a:p>
            <a:pPr algn="ctr"/>
            <a:endParaRPr lang="ar-IQ" b="1" dirty="0" smtClean="0">
              <a:solidFill>
                <a:schemeClr val="tx1"/>
              </a:solidFill>
              <a:latin typeface="AngsanaUPC" pitchFamily="18" charset="-34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Dr. </a:t>
            </a:r>
            <a:r>
              <a:rPr lang="en-US" sz="28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Hiba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Shakir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Ahmed</a:t>
            </a:r>
            <a:endParaRPr lang="ar-IQ" sz="2800" b="1" dirty="0" smtClean="0">
              <a:solidFill>
                <a:schemeClr val="tx1"/>
              </a:solidFill>
              <a:latin typeface="AngsanaUPC" pitchFamily="18" charset="-34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Ph.D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Microbiology/Immunity</a:t>
            </a:r>
            <a:endParaRPr lang="ar-IQ" sz="2800" b="1" dirty="0" smtClean="0">
              <a:solidFill>
                <a:schemeClr val="tx1"/>
              </a:solidFill>
              <a:latin typeface="AngsanaUPC" pitchFamily="18" charset="-34"/>
            </a:endParaRPr>
          </a:p>
          <a:p>
            <a:pPr algn="ctr"/>
            <a:endParaRPr lang="ar-IQ" b="1" dirty="0">
              <a:solidFill>
                <a:schemeClr val="tx1"/>
              </a:solidFill>
              <a:latin typeface="AngsanaUPC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irc_mi" descr="نتيجة بحث الصور عن ‪ribosome 70s and 80s‬‏">
            <a:hlinkClick r:id="rId2"/>
          </p:cNvPr>
          <p:cNvPicPr/>
          <p:nvPr/>
        </p:nvPicPr>
        <p:blipFill>
          <a:blip r:embed="rId3" cstate="print"/>
          <a:srcRect l="8146" r="7279" b="39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37202" t="52116" r="26499" b="60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Translation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/>
          <a:lstStyle/>
          <a:p>
            <a:pPr algn="l" rtl="0">
              <a:buNone/>
            </a:pPr>
            <a:r>
              <a:rPr lang="en-US" dirty="0" smtClean="0"/>
              <a:t>A cell translates an mRNA message into protein with the help of </a:t>
            </a:r>
            <a:r>
              <a:rPr lang="en-US" b="1" dirty="0" smtClean="0"/>
              <a:t>transfer RNA (</a:t>
            </a:r>
            <a:r>
              <a:rPr lang="en-US" b="1" dirty="0" err="1" smtClean="0"/>
              <a:t>tRNA</a:t>
            </a:r>
            <a:r>
              <a:rPr lang="en-US" b="1" dirty="0" smtClean="0"/>
              <a:t>)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• </a:t>
            </a:r>
            <a:r>
              <a:rPr lang="en-US" dirty="0" err="1" smtClean="0"/>
              <a:t>tRNA</a:t>
            </a:r>
            <a:r>
              <a:rPr lang="en-US" dirty="0" smtClean="0"/>
              <a:t> transfer amino acids to the growing polypeptide in a ribosome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/>
          </a:bodyPr>
          <a:lstStyle/>
          <a:p>
            <a:r>
              <a:rPr lang="en-US" u="sng" dirty="0" smtClean="0"/>
              <a:t>• It has three stages: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b="1" dirty="0" smtClean="0"/>
              <a:t>Initiation: </a:t>
            </a:r>
            <a:r>
              <a:rPr lang="en-US" dirty="0" smtClean="0"/>
              <a:t>mRNA binds to the small ribosomal subunit. A special initiator </a:t>
            </a:r>
            <a:r>
              <a:rPr lang="en-US" dirty="0" err="1" smtClean="0"/>
              <a:t>tRNA</a:t>
            </a:r>
            <a:r>
              <a:rPr lang="en-US" dirty="0" smtClean="0"/>
              <a:t> binds to the </a:t>
            </a:r>
            <a:r>
              <a:rPr lang="en-US" dirty="0" err="1" smtClean="0"/>
              <a:t>mRNA+small</a:t>
            </a:r>
            <a:r>
              <a:rPr lang="en-US" dirty="0" smtClean="0"/>
              <a:t> ribosomal subunit. Initiator </a:t>
            </a:r>
            <a:r>
              <a:rPr lang="en-US" dirty="0" err="1" smtClean="0"/>
              <a:t>tRNA</a:t>
            </a:r>
            <a:r>
              <a:rPr lang="en-US" dirty="0" smtClean="0"/>
              <a:t> uses its </a:t>
            </a:r>
            <a:r>
              <a:rPr lang="en-US" dirty="0" err="1" smtClean="0"/>
              <a:t>anticodon</a:t>
            </a:r>
            <a:r>
              <a:rPr lang="en-US" dirty="0" smtClean="0"/>
              <a:t> to complementary base-pair with mRNA. So small ribosomal subunit “scans” along the mRNA until it finds the start signal </a:t>
            </a:r>
            <a:r>
              <a:rPr lang="en-US" dirty="0" err="1" smtClean="0"/>
              <a:t>methionine</a:t>
            </a:r>
            <a:r>
              <a:rPr lang="en-US" dirty="0" smtClean="0"/>
              <a:t> (AUG). Then large ribosomal subunit binds through GTP hydrolysis and begins elongation. 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943088" cy="6096000"/>
          </a:xfrm>
        </p:spPr>
        <p:txBody>
          <a:bodyPr/>
          <a:lstStyle/>
          <a:p>
            <a:pPr lvl="0" algn="l">
              <a:buNone/>
            </a:pPr>
            <a:r>
              <a:rPr lang="en-US" b="1" dirty="0" smtClean="0"/>
              <a:t>Elongation: </a:t>
            </a:r>
            <a:r>
              <a:rPr lang="en-US" dirty="0" smtClean="0"/>
              <a:t>Amino acids are added one by one to the preceding amino acid at the C-terminus of the growing chain. Each addition involves proteins called elongation factors and occurs in three steps: [</a:t>
            </a:r>
            <a:r>
              <a:rPr lang="en-US" dirty="0" err="1" smtClean="0"/>
              <a:t>codon</a:t>
            </a:r>
            <a:r>
              <a:rPr lang="en-US" dirty="0" smtClean="0"/>
              <a:t> recognition, peptide bond formation, and translocation]</a:t>
            </a:r>
          </a:p>
          <a:p>
            <a:pPr algn="l"/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726680" cy="4648200"/>
          </a:xfrm>
        </p:spPr>
        <p:txBody>
          <a:bodyPr/>
          <a:lstStyle/>
          <a:p>
            <a:pPr lvl="0" algn="l">
              <a:buNone/>
            </a:pPr>
            <a:r>
              <a:rPr lang="en-US" b="1" dirty="0" smtClean="0"/>
              <a:t>Termination: </a:t>
            </a:r>
            <a:r>
              <a:rPr lang="en-US" dirty="0" smtClean="0"/>
              <a:t>The </a:t>
            </a:r>
            <a:r>
              <a:rPr lang="en-US" dirty="0" err="1" smtClean="0"/>
              <a:t>codons</a:t>
            </a:r>
            <a:r>
              <a:rPr lang="en-US" dirty="0" smtClean="0"/>
              <a:t> UGA, UAA, and UAG are </a:t>
            </a:r>
            <a:r>
              <a:rPr lang="en-US" b="1" dirty="0" smtClean="0"/>
              <a:t>stop signals.</a:t>
            </a:r>
            <a:r>
              <a:rPr lang="en-US" dirty="0" smtClean="0"/>
              <a:t> Instead of a </a:t>
            </a:r>
            <a:r>
              <a:rPr lang="en-US" dirty="0" err="1" smtClean="0"/>
              <a:t>tRNA</a:t>
            </a:r>
            <a:r>
              <a:rPr lang="en-US" dirty="0" smtClean="0"/>
              <a:t> binding there, a protein called a </a:t>
            </a:r>
            <a:r>
              <a:rPr lang="en-US" b="1" dirty="0" smtClean="0"/>
              <a:t>release factor </a:t>
            </a:r>
            <a:r>
              <a:rPr lang="en-US" dirty="0" smtClean="0"/>
              <a:t>binds and causes the ribosome to release. Many </a:t>
            </a:r>
            <a:r>
              <a:rPr lang="en-US" dirty="0" err="1" smtClean="0"/>
              <a:t>ribosomes</a:t>
            </a:r>
            <a:r>
              <a:rPr lang="en-US" dirty="0" smtClean="0"/>
              <a:t> can attach to one mRNA at once. This allows for very fast translation of multiple copies of the protein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868362"/>
          </a:xfrm>
        </p:spPr>
        <p:txBody>
          <a:bodyPr>
            <a:normAutofit/>
          </a:bodyPr>
          <a:lstStyle/>
          <a:p>
            <a:r>
              <a:rPr lang="en-US" b="1" u="heavy" dirty="0" smtClean="0">
                <a:solidFill>
                  <a:srgbClr val="C00000"/>
                </a:solidFill>
              </a:rPr>
              <a:t>RNA and its types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144780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/>
              <a:t>-RNA is the bridge between genes and the proteins for which they code and its types are: 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b="41867"/>
          <a:stretch>
            <a:fillRect/>
          </a:stretch>
        </p:blipFill>
        <p:spPr bwMode="auto">
          <a:xfrm>
            <a:off x="1066800" y="3048000"/>
            <a:ext cx="7924800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Homework: Write the name of each of the characters below…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ar-IQ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2937"/>
          <a:stretch>
            <a:fillRect/>
          </a:stretch>
        </p:blipFill>
        <p:spPr bwMode="auto">
          <a:xfrm>
            <a:off x="990600" y="12192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219200"/>
            <a:ext cx="4114800" cy="49145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533400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Berlin Sans FB" pitchFamily="34" charset="0"/>
              </a:rPr>
              <a:t>Any Question?</a:t>
            </a:r>
            <a:endParaRPr lang="ar-IQ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صورة ذات صلة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"/>
            <a:ext cx="7772400" cy="617219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868362"/>
          </a:xfrm>
        </p:spPr>
        <p:txBody>
          <a:bodyPr>
            <a:normAutofit/>
          </a:bodyPr>
          <a:lstStyle/>
          <a:p>
            <a:r>
              <a:rPr lang="en-US" b="1" u="sng" dirty="0" err="1" smtClean="0">
                <a:solidFill>
                  <a:srgbClr val="C00000"/>
                </a:solidFill>
              </a:rPr>
              <a:t>Codons</a:t>
            </a:r>
            <a:r>
              <a:rPr lang="en-US" b="1" u="sng" dirty="0" smtClean="0">
                <a:solidFill>
                  <a:srgbClr val="C00000"/>
                </a:solidFill>
              </a:rPr>
              <a:t> 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866888" cy="1752600"/>
          </a:xfrm>
        </p:spPr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dirty="0" smtClean="0"/>
              <a:t>• A </a:t>
            </a:r>
            <a:r>
              <a:rPr lang="en-US" b="1" dirty="0" err="1" smtClean="0"/>
              <a:t>codon</a:t>
            </a:r>
            <a:r>
              <a:rPr lang="en-US" b="1" dirty="0" smtClean="0"/>
              <a:t> </a:t>
            </a:r>
            <a:r>
              <a:rPr lang="en-US" dirty="0" smtClean="0"/>
              <a:t>is three nucleotides in a row on an RNA molecule that codes for a single amino acid. There are 64 </a:t>
            </a:r>
            <a:r>
              <a:rPr lang="en-US" dirty="0" err="1" smtClean="0"/>
              <a:t>codons</a:t>
            </a:r>
            <a:r>
              <a:rPr lang="en-US" dirty="0" smtClean="0"/>
              <a:t>, but only 20 amino acids.</a:t>
            </a:r>
          </a:p>
          <a:p>
            <a:pPr algn="l" rtl="0">
              <a:buNone/>
            </a:pPr>
            <a:r>
              <a:rPr lang="en-US" dirty="0" smtClean="0"/>
              <a:t> </a:t>
            </a:r>
          </a:p>
          <a:p>
            <a:pPr algn="l">
              <a:buNone/>
            </a:pPr>
            <a:endParaRPr lang="ar-IQ" dirty="0"/>
          </a:p>
        </p:txBody>
      </p:sp>
      <p:pic>
        <p:nvPicPr>
          <p:cNvPr id="4" name="irc_mi" descr="نتيجة بحث الصور عن ‪Codons‬‏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362200"/>
            <a:ext cx="7448550" cy="426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020762"/>
          </a:xfrm>
        </p:spPr>
        <p:txBody>
          <a:bodyPr>
            <a:normAutofit/>
          </a:bodyPr>
          <a:lstStyle/>
          <a:p>
            <a:r>
              <a:rPr lang="en-US" u="heavy" dirty="0" smtClean="0">
                <a:solidFill>
                  <a:srgbClr val="C00000"/>
                </a:solidFill>
              </a:rPr>
              <a:t>2. </a:t>
            </a:r>
            <a:r>
              <a:rPr lang="en-US" b="1" u="heavy" dirty="0" smtClean="0">
                <a:solidFill>
                  <a:srgbClr val="C00000"/>
                </a:solidFill>
              </a:rPr>
              <a:t>Transcription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866888" cy="5105400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 smtClean="0"/>
              <a:t>- DNA is transcribed into a special type of RNA called </a:t>
            </a:r>
            <a:r>
              <a:rPr lang="en-US" b="1" dirty="0" smtClean="0"/>
              <a:t>messenger RNA, </a:t>
            </a:r>
            <a:r>
              <a:rPr lang="en-US" dirty="0" smtClean="0"/>
              <a:t>or </a:t>
            </a:r>
            <a:r>
              <a:rPr lang="en-US" b="1" dirty="0" smtClean="0"/>
              <a:t>mRNA</a:t>
            </a:r>
            <a:endParaRPr lang="en-US" dirty="0" smtClean="0"/>
          </a:p>
          <a:p>
            <a:pPr algn="l" rtl="0">
              <a:buFontTx/>
              <a:buChar char="-"/>
            </a:pPr>
            <a:r>
              <a:rPr lang="en-US" dirty="0" smtClean="0"/>
              <a:t>mRNA synthesis is catalyzed by </a:t>
            </a:r>
            <a:r>
              <a:rPr lang="en-US" b="1" dirty="0" smtClean="0"/>
              <a:t>RNA polymerase</a:t>
            </a:r>
            <a:r>
              <a:rPr lang="en-US" dirty="0" smtClean="0"/>
              <a:t>, which pries the DNA strands apart</a:t>
            </a:r>
            <a:r>
              <a:rPr lang="en-US" b="1" dirty="0" smtClean="0"/>
              <a:t> </a:t>
            </a:r>
            <a:r>
              <a:rPr lang="en-US" dirty="0" smtClean="0"/>
              <a:t>and hooks together the RNA nucleotides.</a:t>
            </a:r>
          </a:p>
          <a:p>
            <a:pPr algn="l" rtl="0">
              <a:buNone/>
            </a:pPr>
            <a:r>
              <a:rPr lang="en-US" dirty="0" smtClean="0"/>
              <a:t>-The RNA is complementary to the DNA template strand</a:t>
            </a:r>
          </a:p>
          <a:p>
            <a:pPr algn="l">
              <a:buNone/>
            </a:pPr>
            <a:r>
              <a:rPr lang="en-US" dirty="0" smtClean="0"/>
              <a:t>- RNA synthesis follows the same base-pairing rules as DNA, except that </a:t>
            </a:r>
            <a:r>
              <a:rPr lang="en-US" dirty="0" err="1" smtClean="0"/>
              <a:t>uracil</a:t>
            </a:r>
            <a:r>
              <a:rPr lang="en-US" dirty="0" smtClean="0"/>
              <a:t> substitutes for thymine</a:t>
            </a:r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"/>
            <a:ext cx="7866888" cy="6400800"/>
          </a:xfrm>
        </p:spPr>
        <p:txBody>
          <a:bodyPr/>
          <a:lstStyle/>
          <a:p>
            <a:pPr lvl="0" algn="l">
              <a:buNone/>
            </a:pPr>
            <a:endParaRPr lang="en-US" b="1" dirty="0" smtClean="0"/>
          </a:p>
          <a:p>
            <a:pPr lvl="0" algn="l">
              <a:buNone/>
            </a:pPr>
            <a:r>
              <a:rPr lang="en-US" b="1" dirty="0" smtClean="0"/>
              <a:t>Initiation: </a:t>
            </a:r>
            <a:r>
              <a:rPr lang="en-US" dirty="0" smtClean="0"/>
              <a:t>RNA polymerase binds to the promoter of a gene and begins to unwind the DNA</a:t>
            </a:r>
          </a:p>
          <a:p>
            <a:pPr lvl="0" algn="l">
              <a:buNone/>
            </a:pPr>
            <a:endParaRPr lang="ar-IQ" dirty="0" smtClean="0"/>
          </a:p>
          <a:p>
            <a:pPr lvl="0" algn="l">
              <a:buNone/>
            </a:pPr>
            <a:endParaRPr lang="ar-IQ" dirty="0" smtClean="0"/>
          </a:p>
          <a:p>
            <a:pPr lvl="0"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b="1" dirty="0" smtClean="0"/>
              <a:t>Elongation: </a:t>
            </a:r>
            <a:r>
              <a:rPr lang="en-US" dirty="0" smtClean="0"/>
              <a:t>RNA </a:t>
            </a:r>
            <a:r>
              <a:rPr lang="en-US" dirty="0" err="1" smtClean="0"/>
              <a:t>pol</a:t>
            </a:r>
            <a:r>
              <a:rPr lang="en-US" dirty="0" smtClean="0"/>
              <a:t> ‘reads’ the template strand in 3’ to 5’ direction and adds complementary </a:t>
            </a:r>
            <a:r>
              <a:rPr lang="en-US" dirty="0" err="1" smtClean="0"/>
              <a:t>ribonucleotides</a:t>
            </a:r>
            <a:r>
              <a:rPr lang="en-US" dirty="0" smtClean="0"/>
              <a:t>. Actually 24/s in eukaryotes and 60/s in prokaryotes</a:t>
            </a:r>
          </a:p>
          <a:p>
            <a:pPr lvl="0" algn="l">
              <a:buNone/>
            </a:pPr>
            <a:endParaRPr lang="ar-IQ" dirty="0" smtClean="0"/>
          </a:p>
          <a:p>
            <a:pPr lvl="0" algn="l">
              <a:buNone/>
            </a:pPr>
            <a:endParaRPr lang="en-US" dirty="0" smtClean="0"/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943088" cy="5791200"/>
          </a:xfrm>
        </p:spPr>
        <p:txBody>
          <a:bodyPr/>
          <a:lstStyle/>
          <a:p>
            <a:pPr lvl="0" algn="l"/>
            <a:r>
              <a:rPr lang="en-US" b="1" dirty="0" smtClean="0"/>
              <a:t>Termination: </a:t>
            </a:r>
            <a:r>
              <a:rPr lang="en-US" dirty="0" smtClean="0"/>
              <a:t>RNA </a:t>
            </a:r>
            <a:r>
              <a:rPr lang="en-US" dirty="0" err="1" smtClean="0"/>
              <a:t>pol</a:t>
            </a:r>
            <a:r>
              <a:rPr lang="en-US" dirty="0" smtClean="0"/>
              <a:t> hits a stop signal (prokaryotes) or falls of (eukaryotes). In bacteria, the polymerase stops transcription at the terminator signal and the mRNA can then be translated without further modification.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/>
          </a:bodyPr>
          <a:lstStyle/>
          <a:p>
            <a:r>
              <a:rPr lang="en-US" b="1" u="sng" dirty="0" err="1" smtClean="0">
                <a:solidFill>
                  <a:srgbClr val="C00000"/>
                </a:solidFill>
              </a:rPr>
              <a:t>Ribosomes</a:t>
            </a:r>
            <a:endParaRPr lang="ar-IQ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/>
              <a:t>A ribosome is a protein consists of two subunits (70S in prokaryote and 80 S in Eukaryote), and it has three binding sites for </a:t>
            </a:r>
            <a:r>
              <a:rPr lang="en-US" dirty="0" err="1" smtClean="0"/>
              <a:t>tRNA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– The </a:t>
            </a:r>
            <a:r>
              <a:rPr lang="en-US" b="1" dirty="0" smtClean="0"/>
              <a:t>P site </a:t>
            </a:r>
            <a:r>
              <a:rPr lang="en-US" dirty="0" smtClean="0"/>
              <a:t>holds the </a:t>
            </a:r>
            <a:r>
              <a:rPr lang="en-US" dirty="0" err="1" smtClean="0"/>
              <a:t>tRNA</a:t>
            </a:r>
            <a:r>
              <a:rPr lang="en-US" dirty="0" smtClean="0"/>
              <a:t> that carries the growing polypeptide chain</a:t>
            </a:r>
          </a:p>
          <a:p>
            <a:pPr algn="l" rtl="0">
              <a:buNone/>
            </a:pPr>
            <a:r>
              <a:rPr lang="en-US" dirty="0" smtClean="0"/>
              <a:t>– The </a:t>
            </a:r>
            <a:r>
              <a:rPr lang="en-US" b="1" dirty="0" smtClean="0"/>
              <a:t>A site </a:t>
            </a:r>
            <a:r>
              <a:rPr lang="en-US" dirty="0" smtClean="0"/>
              <a:t>holds the </a:t>
            </a:r>
            <a:r>
              <a:rPr lang="en-US" dirty="0" err="1" smtClean="0"/>
              <a:t>tRNA</a:t>
            </a:r>
            <a:r>
              <a:rPr lang="en-US" dirty="0" smtClean="0"/>
              <a:t> that carries the next amino acid to be added to the chain</a:t>
            </a:r>
          </a:p>
          <a:p>
            <a:pPr algn="l" rtl="0">
              <a:buNone/>
            </a:pPr>
            <a:r>
              <a:rPr lang="en-US" dirty="0" smtClean="0"/>
              <a:t>– The </a:t>
            </a:r>
            <a:r>
              <a:rPr lang="en-US" b="1" dirty="0" smtClean="0"/>
              <a:t>E site </a:t>
            </a:r>
            <a:r>
              <a:rPr lang="en-US" dirty="0" smtClean="0"/>
              <a:t>is the exit site, where discharged </a:t>
            </a:r>
            <a:r>
              <a:rPr lang="en-US" dirty="0" err="1" smtClean="0"/>
              <a:t>tRNAs</a:t>
            </a:r>
            <a:r>
              <a:rPr lang="en-US" dirty="0" smtClean="0"/>
              <a:t> leave the ribosome.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</TotalTime>
  <Words>525</Words>
  <Application>Microsoft Office PowerPoint</Application>
  <PresentationFormat>عرض على الشاشة (3:4)‏</PresentationFormat>
  <Paragraphs>40</Paragraphs>
  <Slides>22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Solstice</vt:lpstr>
      <vt:lpstr>Central Dogma</vt:lpstr>
      <vt:lpstr>RNA and its types</vt:lpstr>
      <vt:lpstr>الشريحة 3</vt:lpstr>
      <vt:lpstr>Codons </vt:lpstr>
      <vt:lpstr>2. Transcription</vt:lpstr>
      <vt:lpstr>الشريحة 6</vt:lpstr>
      <vt:lpstr>الشريحة 7</vt:lpstr>
      <vt:lpstr>الشريحة 8</vt:lpstr>
      <vt:lpstr>Ribosomes</vt:lpstr>
      <vt:lpstr>الشريحة 10</vt:lpstr>
      <vt:lpstr>الشريحة 11</vt:lpstr>
      <vt:lpstr>Translation</vt:lpstr>
      <vt:lpstr>• It has three stages: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Homework: Write the name of each of the characters below… </vt:lpstr>
      <vt:lpstr>الشريحة 21</vt:lpstr>
      <vt:lpstr>الشريحة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Dogma</dc:title>
  <dc:creator>hp</dc:creator>
  <cp:lastModifiedBy>user</cp:lastModifiedBy>
  <cp:revision>29</cp:revision>
  <dcterms:created xsi:type="dcterms:W3CDTF">2006-08-16T00:00:00Z</dcterms:created>
  <dcterms:modified xsi:type="dcterms:W3CDTF">2018-05-15T06:19:55Z</dcterms:modified>
</cp:coreProperties>
</file>